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8" r:id="rId1"/>
    <p:sldMasterId id="2147487473" r:id="rId2"/>
  </p:sldMasterIdLst>
  <p:notesMasterIdLst>
    <p:notesMasterId r:id="rId19"/>
  </p:notesMasterIdLst>
  <p:handoutMasterIdLst>
    <p:handoutMasterId r:id="rId20"/>
  </p:handoutMasterIdLst>
  <p:sldIdLst>
    <p:sldId id="563" r:id="rId3"/>
    <p:sldId id="583" r:id="rId4"/>
    <p:sldId id="543" r:id="rId5"/>
    <p:sldId id="526" r:id="rId6"/>
    <p:sldId id="529" r:id="rId7"/>
    <p:sldId id="560" r:id="rId8"/>
    <p:sldId id="592" r:id="rId9"/>
    <p:sldId id="595" r:id="rId10"/>
    <p:sldId id="587" r:id="rId11"/>
    <p:sldId id="585" r:id="rId12"/>
    <p:sldId id="584" r:id="rId13"/>
    <p:sldId id="586" r:id="rId14"/>
    <p:sldId id="598" r:id="rId15"/>
    <p:sldId id="599" r:id="rId16"/>
    <p:sldId id="597" r:id="rId17"/>
    <p:sldId id="596" r:id="rId18"/>
  </p:sldIdLst>
  <p:sldSz cx="9144000" cy="5143500" type="screen16x9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оганова Екатерина Анатольевна" initials="РЕА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009900"/>
    <a:srgbClr val="C8102E"/>
    <a:srgbClr val="336600"/>
    <a:srgbClr val="E50000"/>
    <a:srgbClr val="FB294C"/>
    <a:srgbClr val="FF0000"/>
    <a:srgbClr val="FA0000"/>
    <a:srgbClr val="C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0" autoAdjust="0"/>
    <p:restoredTop sz="94351" autoAdjust="0"/>
  </p:normalViewPr>
  <p:slideViewPr>
    <p:cSldViewPr>
      <p:cViewPr>
        <p:scale>
          <a:sx n="60" d="100"/>
          <a:sy n="60" d="100"/>
        </p:scale>
        <p:origin x="-1206" y="-138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CF14D-42B8-4EB0-B0B3-38F68A6AEB8B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F70AB-BCC6-4CD4-A10D-D2297522E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704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481CA0C-485A-4712-8A37-DC83DE2F17F0}" type="datetimeFigureOut">
              <a:rPr lang="ru-RU" altLang="ru-RU"/>
              <a:pPr>
                <a:defRPr/>
              </a:pPr>
              <a:t>07.09.2020</a:t>
            </a:fld>
            <a:endParaRPr lang="ru-RU" alt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4" tIns="45752" rIns="91504" bIns="45752" rtlCol="0" anchor="ctr"/>
          <a:lstStyle/>
          <a:p>
            <a:pPr lvl="0"/>
            <a:r>
              <a:rPr lang="ru-RU" noProof="0" dirty="0"/>
              <a:t>м</a:t>
            </a: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6"/>
            <a:ext cx="5438775" cy="4465637"/>
          </a:xfrm>
          <a:prstGeom prst="rect">
            <a:avLst/>
          </a:prstGeom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2A64C8E-8FFC-4292-B255-A8F5B007075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00678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3975" y="742950"/>
            <a:ext cx="6584950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pPr defTabSz="1041400">
              <a:spcBef>
                <a:spcPct val="0"/>
              </a:spcBef>
            </a:pPr>
            <a:endParaRPr lang="ru-RU" altLang="ru-RU"/>
          </a:p>
        </p:txBody>
      </p:sp>
      <p:sp>
        <p:nvSpPr>
          <p:cNvPr id="17412" name="Номер слайда 3"/>
          <p:cNvSpPr txBox="1">
            <a:spLocks noGrp="1"/>
          </p:cNvSpPr>
          <p:nvPr/>
        </p:nvSpPr>
        <p:spPr bwMode="auto">
          <a:xfrm>
            <a:off x="3790950" y="9372600"/>
            <a:ext cx="29003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5" tIns="45672" rIns="91345" bIns="45672" anchor="b"/>
          <a:lstStyle>
            <a:lvl1pPr defTabSz="1038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38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38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38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38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38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38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38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38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E96501F-B356-4496-A29F-9334CCAF5620}" type="slidenum">
              <a:rPr kumimoji="0" lang="ru-RU" altLang="ru-RU" smtClean="0">
                <a:solidFill>
                  <a:srgbClr val="000000"/>
                </a:solidFill>
                <a:cs typeface="+mn-cs"/>
              </a:rPr>
              <a:pPr algn="r" eaLnBrk="1" hangingPunct="1">
                <a:spcBef>
                  <a:spcPct val="0"/>
                </a:spcBef>
              </a:pPr>
              <a:t>2</a:t>
            </a:fld>
            <a:endParaRPr kumimoji="0" lang="ru-RU" altLang="ru-RU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607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CCFF7-9191-4F40-91BF-48E76570155F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70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CCFF7-9191-4F40-91BF-48E76570155F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70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CCFF7-9191-4F40-91BF-48E76570155F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70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50830" y="202409"/>
            <a:ext cx="4321175" cy="4745831"/>
          </a:xfrm>
          <a:prstGeom prst="rect">
            <a:avLst/>
          </a:prstGeom>
          <a:solidFill>
            <a:srgbClr val="516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8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2000" y="3218400"/>
            <a:ext cx="4068000" cy="486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4752000" y="3812400"/>
            <a:ext cx="4176464" cy="102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30" y="194931"/>
            <a:ext cx="4322763" cy="474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5488"/>
            <a:ext cx="1911230" cy="42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76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4_ 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875" y="202408"/>
            <a:ext cx="647700" cy="47386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8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000" y="432000"/>
            <a:ext cx="7416000" cy="842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1151999" y="1601100"/>
            <a:ext cx="7416000" cy="27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2987675" y="4643440"/>
            <a:ext cx="5327650" cy="27027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898989"/>
                </a:solidFill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 dirty="0"/>
              <a:t>Для внутреннего пользования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388355" y="4643440"/>
            <a:ext cx="360363" cy="270272"/>
          </a:xfrm>
        </p:spPr>
        <p:txBody>
          <a:bodyPr rIns="0" bIns="0"/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1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6FD5317A-DBD9-4691-B2BC-116A6E9512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97" y="4645408"/>
            <a:ext cx="1331633" cy="29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44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 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875" y="202408"/>
            <a:ext cx="647700" cy="47386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8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000" y="432000"/>
            <a:ext cx="7416000" cy="842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1151999" y="1601100"/>
            <a:ext cx="7416000" cy="27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2987675" y="4643440"/>
            <a:ext cx="5327650" cy="27027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898989"/>
                </a:solidFill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 dirty="0"/>
              <a:t>Для внутреннего пользования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388355" y="4643440"/>
            <a:ext cx="360363" cy="270272"/>
          </a:xfrm>
        </p:spPr>
        <p:txBody>
          <a:bodyPr rIns="0" bIns="0"/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1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6FD5317A-DBD9-4691-B2BC-116A6E9512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0081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_ Слайд с текстом и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9875" y="202408"/>
            <a:ext cx="647700" cy="47386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8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000" y="432000"/>
            <a:ext cx="7416000" cy="842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1151999" y="1601100"/>
            <a:ext cx="4140000" cy="27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Рисунок 2"/>
          <p:cNvSpPr>
            <a:spLocks noGrp="1"/>
          </p:cNvSpPr>
          <p:nvPr>
            <p:ph type="pic" idx="1"/>
          </p:nvPr>
        </p:nvSpPr>
        <p:spPr>
          <a:xfrm>
            <a:off x="5436000" y="1620000"/>
            <a:ext cx="3240000" cy="2781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2987675" y="4643440"/>
            <a:ext cx="5327650" cy="27027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898989"/>
                </a:solidFill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 dirty="0"/>
              <a:t>Для внутреннего пользования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388355" y="4643440"/>
            <a:ext cx="360363" cy="270272"/>
          </a:xfrm>
        </p:spPr>
        <p:txBody>
          <a:bodyPr rIns="0" bIns="0"/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1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9E1106A5-2C7B-4573-BA2A-D58D98AB84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97" y="4645408"/>
            <a:ext cx="1331633" cy="29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737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6_ Слайд с буллетированным текстом и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9875" y="202408"/>
            <a:ext cx="647700" cy="47386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800" dirty="0">
              <a:solidFill>
                <a:prstClr val="white"/>
              </a:solidFill>
            </a:endParaRPr>
          </a:p>
        </p:txBody>
      </p:sp>
      <p:pic>
        <p:nvPicPr>
          <p:cNvPr id="7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4643440"/>
            <a:ext cx="1663700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000" y="432000"/>
            <a:ext cx="7416000" cy="842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Содержимое 3"/>
          <p:cNvSpPr>
            <a:spLocks noGrp="1"/>
          </p:cNvSpPr>
          <p:nvPr>
            <p:ph sz="half" idx="14"/>
          </p:nvPr>
        </p:nvSpPr>
        <p:spPr>
          <a:xfrm>
            <a:off x="4572000" y="1620000"/>
            <a:ext cx="4104000" cy="20871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3"/>
          </p:nvPr>
        </p:nvSpPr>
        <p:spPr>
          <a:xfrm>
            <a:off x="4572000" y="3834000"/>
            <a:ext cx="4176000" cy="4320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2000" y="1601100"/>
            <a:ext cx="3276000" cy="2700000"/>
          </a:xfrm>
          <a:prstGeom prst="rect">
            <a:avLst/>
          </a:prstGeom>
        </p:spPr>
        <p:txBody>
          <a:bodyPr>
            <a:noAutofit/>
          </a:bodyPr>
          <a:lstStyle>
            <a:lvl1pPr marL="174625" indent="-174625" defTabSz="1976438">
              <a:spcBef>
                <a:spcPts val="1800"/>
              </a:spcBef>
              <a:buFont typeface="Wingdings" pitchFamily="2" charset="2"/>
              <a:buChar char="§"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defTabSz="1976438">
              <a:defRPr sz="1600"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5"/>
          </p:nvPr>
        </p:nvSpPr>
        <p:spPr>
          <a:xfrm>
            <a:off x="2987675" y="4643440"/>
            <a:ext cx="5327650" cy="27027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898989"/>
                </a:solidFill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 dirty="0"/>
              <a:t>Для внутреннего пользования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8388355" y="4643440"/>
            <a:ext cx="360363" cy="270272"/>
          </a:xfrm>
        </p:spPr>
        <p:txBody>
          <a:bodyPr rIns="0" bIns="0"/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1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F24B15BF-1FCF-4EC8-8EDA-CA35A3958F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0038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_ Слайд с текстом и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875" y="202408"/>
            <a:ext cx="647700" cy="47386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800" dirty="0">
              <a:solidFill>
                <a:prstClr val="white"/>
              </a:solidFill>
            </a:endParaRPr>
          </a:p>
        </p:txBody>
      </p:sp>
      <p:pic>
        <p:nvPicPr>
          <p:cNvPr id="5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4643440"/>
            <a:ext cx="1663700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8388355" y="4677967"/>
            <a:ext cx="360363" cy="270272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449263" indent="-449263" algn="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fld id="{9154E3A7-3D4E-41B4-8897-B352D316D66C}" type="slidenum">
              <a:rPr kumimoji="0" lang="en-US" sz="100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marL="449263" indent="-449263" algn="r" fontAlgn="auto">
                <a:lnSpc>
                  <a:spcPct val="150000"/>
                </a:lnSpc>
                <a:spcAft>
                  <a:spcPts val="0"/>
                </a:spcAft>
                <a:buFont typeface="Arial" pitchFamily="34" charset="0"/>
                <a:buNone/>
                <a:defRPr/>
              </a:pPr>
              <a:t>‹#›</a:t>
            </a:fld>
            <a:endParaRPr kumimoji="0" lang="en-US" sz="10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000" y="432000"/>
            <a:ext cx="7416000" cy="842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1151998" y="1601100"/>
            <a:ext cx="7416000" cy="862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2987675" y="4643440"/>
            <a:ext cx="5327650" cy="27027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898989"/>
                </a:solidFill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 dirty="0"/>
              <a:t>Для внутреннего пользования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230030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8_ Слайд с текстом и диаграм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9875" y="202408"/>
            <a:ext cx="647700" cy="47386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800" dirty="0">
              <a:solidFill>
                <a:prstClr val="white"/>
              </a:solidFill>
            </a:endParaRPr>
          </a:p>
        </p:txBody>
      </p:sp>
      <p:pic>
        <p:nvPicPr>
          <p:cNvPr id="8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4643440"/>
            <a:ext cx="1663700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000" y="432000"/>
            <a:ext cx="7416000" cy="842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1151999" y="1601100"/>
            <a:ext cx="4140000" cy="27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Содержимое 3"/>
          <p:cNvSpPr>
            <a:spLocks noGrp="1"/>
          </p:cNvSpPr>
          <p:nvPr>
            <p:ph sz="half" idx="14"/>
          </p:nvPr>
        </p:nvSpPr>
        <p:spPr>
          <a:xfrm>
            <a:off x="5436000" y="1620000"/>
            <a:ext cx="3240000" cy="27810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3"/>
          </p:nvPr>
        </p:nvSpPr>
        <p:spPr>
          <a:xfrm>
            <a:off x="5508000" y="3867894"/>
            <a:ext cx="2054288" cy="5940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8388355" y="4643440"/>
            <a:ext cx="360363" cy="270272"/>
          </a:xfrm>
        </p:spPr>
        <p:txBody>
          <a:bodyPr rIns="0" bIns="0"/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1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090EA06A-105E-40AE-9365-FC10DCBC93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6"/>
          </p:nvPr>
        </p:nvSpPr>
        <p:spPr>
          <a:xfrm>
            <a:off x="2987675" y="4643440"/>
            <a:ext cx="5327650" cy="27027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898989"/>
                </a:solidFill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 dirty="0"/>
              <a:t>Для внутреннего пользования</a:t>
            </a:r>
          </a:p>
        </p:txBody>
      </p:sp>
    </p:spTree>
    <p:extLst>
      <p:ext uri="{BB962C8B-B14F-4D97-AF65-F5344CB8AC3E}">
        <p14:creationId xmlns:p14="http://schemas.microsoft.com/office/powerpoint/2010/main" val="527389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\\atlas-old\Департамент_по_коммуникациям\Отдел_управления_брендом\Фирменный стиль\Шаблон презентаций\купол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9" b="343"/>
          <a:stretch>
            <a:fillRect/>
          </a:stretch>
        </p:blipFill>
        <p:spPr bwMode="auto">
          <a:xfrm>
            <a:off x="250825" y="195265"/>
            <a:ext cx="8642350" cy="477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48000" y="459000"/>
            <a:ext cx="5040000" cy="1620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6289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oundwalls.com/wp-content/uploads/2012/04/field-whea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5" t="10631" r="20935" b="31241"/>
          <a:stretch>
            <a:fillRect/>
          </a:stretch>
        </p:blipFill>
        <p:spPr bwMode="auto">
          <a:xfrm>
            <a:off x="269875" y="195262"/>
            <a:ext cx="8604250" cy="473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48000" y="459000"/>
            <a:ext cx="5040000" cy="1620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 baseline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840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269875" y="195262"/>
            <a:ext cx="8604250" cy="4738688"/>
          </a:xfrm>
          <a:prstGeom prst="rect">
            <a:avLst/>
          </a:prstGeom>
          <a:solidFill>
            <a:srgbClr val="6D6F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800" dirty="0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48000" y="459000"/>
            <a:ext cx="5040000" cy="1620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421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269875" y="195262"/>
            <a:ext cx="8604250" cy="4738688"/>
          </a:xfrm>
          <a:prstGeom prst="rect">
            <a:avLst/>
          </a:prstGeom>
          <a:solidFill>
            <a:srgbClr val="5D4F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800" dirty="0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48000" y="459000"/>
            <a:ext cx="5040000" cy="1620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520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50830" y="202409"/>
            <a:ext cx="4321175" cy="4745831"/>
          </a:xfrm>
          <a:prstGeom prst="rect">
            <a:avLst/>
          </a:prstGeom>
          <a:solidFill>
            <a:srgbClr val="6D6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800" dirty="0">
              <a:solidFill>
                <a:prstClr val="white"/>
              </a:solidFill>
            </a:endParaRPr>
          </a:p>
        </p:txBody>
      </p:sp>
      <p:pic>
        <p:nvPicPr>
          <p:cNvPr id="5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8" y="202409"/>
            <a:ext cx="2414587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2000" y="3218400"/>
            <a:ext cx="4068000" cy="486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4752000" y="3812400"/>
            <a:ext cx="4176464" cy="102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18267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795078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5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8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11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17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20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22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185963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15578" y="1390650"/>
            <a:ext cx="3261122" cy="34480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718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763F2-8EBC-4F30-87F5-2C3C416766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52344-4045-41F0-B3C4-186CDA0E17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0339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52659-1471-43F9-AADB-64188F1F6F2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4DFCC-1F75-4F38-AB8F-103770E76F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058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F4B08-A28D-436E-95B8-12B766D838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140E5-6E27-445C-9A00-370C2234E5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40408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BAF79-ACBB-450C-8048-573F7AAD30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4E62F-D64A-4C21-8195-81B253366E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2962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4F16E-CDB4-473D-92AF-BEC9EC78552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9F2B6-1E99-4279-B88F-737DD073D6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28595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02D9E-309B-4326-ABEE-95DE082ACC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B06EA-F4F8-424D-8329-54462785A9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39067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9659E-8981-4B64-849A-3CD93791300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1EBE3-CFDA-4343-B400-C0069B0245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66602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0C654-8FCA-4EFC-B363-26887155D3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0E134-6E65-44D1-BA2F-F9F923AF57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4248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50830" y="202409"/>
            <a:ext cx="4321175" cy="4745831"/>
          </a:xfrm>
          <a:prstGeom prst="rect">
            <a:avLst/>
          </a:prstGeom>
          <a:solidFill>
            <a:srgbClr val="5D4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800" dirty="0">
              <a:solidFill>
                <a:prstClr val="white"/>
              </a:solidFill>
            </a:endParaRPr>
          </a:p>
        </p:txBody>
      </p:sp>
      <p:pic>
        <p:nvPicPr>
          <p:cNvPr id="5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8" y="202409"/>
            <a:ext cx="2414587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2000" y="3218400"/>
            <a:ext cx="4068000" cy="486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4752000" y="3812400"/>
            <a:ext cx="4176464" cy="102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61339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CF11C-0ADC-4063-9082-878391850E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F8E04-1A4D-4702-85C1-4999216D5C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77594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BEED2-8AFC-4C62-ABC5-1837BCCCA0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C13FD-DD90-4AFD-B527-075B6C014A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7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A30CF-11EF-449D-8248-C799A22CBB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B2F25-1AD3-4CCF-9FAE-09F02B98BD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59263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027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_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875" y="202408"/>
            <a:ext cx="8604250" cy="4738688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800" dirty="0">
              <a:solidFill>
                <a:prstClr val="white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152525" y="621508"/>
            <a:ext cx="4064000" cy="539354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kumimoji="0" lang="ru-RU" sz="2600" dirty="0">
                <a:solidFill>
                  <a:prstClr val="white"/>
                </a:solidFill>
                <a:latin typeface="Tahoma"/>
              </a:rPr>
              <a:t>СОДЕРЖАНИЕ</a:t>
            </a:r>
            <a:endParaRPr kumimoji="0" lang="ru-RU" sz="2600" b="1" dirty="0">
              <a:solidFill>
                <a:prstClr val="white"/>
              </a:solidFill>
              <a:latin typeface="Tahoma"/>
            </a:endParaRPr>
          </a:p>
        </p:txBody>
      </p:sp>
      <p:sp>
        <p:nvSpPr>
          <p:cNvPr id="11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2000" y="1601100"/>
            <a:ext cx="6768000" cy="2536824"/>
          </a:xfrm>
          <a:prstGeom prst="rect">
            <a:avLst/>
          </a:prstGeom>
        </p:spPr>
        <p:txBody>
          <a:bodyPr numCol="2">
            <a:noAutofit/>
          </a:bodyPr>
          <a:lstStyle>
            <a:lvl1pPr marL="174625" indent="-174625" defTabSz="1976438">
              <a:spcBef>
                <a:spcPts val="1800"/>
              </a:spcBef>
              <a:buFont typeface="Wingdings" pitchFamily="2" charset="2"/>
              <a:buChar char="§"/>
              <a:defRPr sz="1600" baseline="0">
                <a:solidFill>
                  <a:schemeClr val="bg1">
                    <a:lumMod val="9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defTabSz="1976438">
              <a:defRPr sz="1600">
                <a:solidFill>
                  <a:schemeClr val="bg1">
                    <a:lumMod val="9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67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875" y="202408"/>
            <a:ext cx="2160588" cy="47386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8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000" y="459000"/>
            <a:ext cx="5400000" cy="1674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4356105" y="4643440"/>
            <a:ext cx="3959225" cy="270272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1"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388355" y="4643440"/>
            <a:ext cx="360363" cy="270272"/>
          </a:xfrm>
        </p:spPr>
        <p:txBody>
          <a:bodyPr rIns="0" bIns="0"/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1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30B6410F-BA3C-4AFA-8AE1-CD812B2C72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119" y="4645408"/>
            <a:ext cx="1331633" cy="29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033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269875" y="195262"/>
            <a:ext cx="8604250" cy="4738688"/>
          </a:xfrm>
          <a:prstGeom prst="rect">
            <a:avLst/>
          </a:prstGeom>
          <a:solidFill>
            <a:srgbClr val="6163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800" dirty="0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5536" y="303498"/>
            <a:ext cx="5400000" cy="1674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4356105" y="4643440"/>
            <a:ext cx="3959225" cy="270272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prstClr val="white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388355" y="4643440"/>
            <a:ext cx="360363" cy="270272"/>
          </a:xfrm>
        </p:spPr>
        <p:txBody>
          <a:bodyPr rIns="0" bIns="0"/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prstClr val="white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B50EB5FB-111B-4808-BD73-97A1990E3E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754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269875" y="195262"/>
            <a:ext cx="8604250" cy="4738688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800" dirty="0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5536" y="303498"/>
            <a:ext cx="5400000" cy="1674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4356105" y="4643440"/>
            <a:ext cx="3959225" cy="270272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prstClr val="white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388355" y="4643440"/>
            <a:ext cx="360363" cy="270272"/>
          </a:xfrm>
        </p:spPr>
        <p:txBody>
          <a:bodyPr rIns="0" bIns="0"/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prstClr val="white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A48102FD-8FE0-4D64-9451-AA8217A427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115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269875" y="195262"/>
            <a:ext cx="8604250" cy="4738688"/>
          </a:xfrm>
          <a:prstGeom prst="rect">
            <a:avLst/>
          </a:prstGeom>
          <a:solidFill>
            <a:srgbClr val="6D6F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800" dirty="0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5536" y="303498"/>
            <a:ext cx="5400000" cy="1674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4356105" y="4643440"/>
            <a:ext cx="3959225" cy="270272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prstClr val="white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388355" y="4643440"/>
            <a:ext cx="360363" cy="270272"/>
          </a:xfrm>
        </p:spPr>
        <p:txBody>
          <a:bodyPr rIns="0" bIns="0"/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prstClr val="white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28F84216-6B8D-4BB8-ABB1-8AA64278A7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875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269875" y="195262"/>
            <a:ext cx="8604250" cy="4738688"/>
          </a:xfrm>
          <a:prstGeom prst="rect">
            <a:avLst/>
          </a:prstGeom>
          <a:solidFill>
            <a:srgbClr val="5D4F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800" dirty="0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5536" y="303498"/>
            <a:ext cx="5400000" cy="1674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4356105" y="4643440"/>
            <a:ext cx="3959225" cy="270272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prstClr val="white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388355" y="4643440"/>
            <a:ext cx="360363" cy="270272"/>
          </a:xfrm>
        </p:spPr>
        <p:txBody>
          <a:bodyPr rIns="0" bIns="0"/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prstClr val="white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4A9A8A30-7F3B-48B1-8097-E75446AB38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8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00000">
                    <a:tint val="75000"/>
                  </a:srgbClr>
                </a:solidFill>
                <a:latin typeface="Tahoma"/>
                <a:cs typeface="+mn-cs"/>
              </a:defRPr>
            </a:lvl1pPr>
          </a:lstStyle>
          <a:p>
            <a:pPr>
              <a:defRPr/>
            </a:pPr>
            <a:fld id="{B0B23B95-1052-4A95-BEFC-FC0B09B7D35F}" type="datetime1">
              <a:rPr lang="ru-RU"/>
              <a:pPr>
                <a:defRPr/>
              </a:pPr>
              <a:t>07.09.2020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00000">
                    <a:tint val="75000"/>
                  </a:srgbClr>
                </a:solidFill>
                <a:latin typeface="Tahom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00000">
                    <a:tint val="75000"/>
                  </a:srgbClr>
                </a:solidFill>
                <a:latin typeface="Tahoma"/>
                <a:cs typeface="+mn-cs"/>
              </a:defRPr>
            </a:lvl1pPr>
          </a:lstStyle>
          <a:p>
            <a:pPr>
              <a:defRPr/>
            </a:pPr>
            <a:fld id="{5E2D888D-F2C9-4E17-982C-3583C22A4D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79" r:id="rId1"/>
    <p:sldLayoutId id="2147487380" r:id="rId2"/>
    <p:sldLayoutId id="2147487381" r:id="rId3"/>
    <p:sldLayoutId id="2147487382" r:id="rId4"/>
    <p:sldLayoutId id="2147487383" r:id="rId5"/>
    <p:sldLayoutId id="2147487384" r:id="rId6"/>
    <p:sldLayoutId id="2147487385" r:id="rId7"/>
    <p:sldLayoutId id="2147487386" r:id="rId8"/>
    <p:sldLayoutId id="2147487387" r:id="rId9"/>
    <p:sldLayoutId id="2147487388" r:id="rId10"/>
    <p:sldLayoutId id="2147487402" r:id="rId11"/>
    <p:sldLayoutId id="2147487391" r:id="rId12"/>
    <p:sldLayoutId id="2147487392" r:id="rId13"/>
    <p:sldLayoutId id="2147487393" r:id="rId14"/>
    <p:sldLayoutId id="2147487394" r:id="rId15"/>
    <p:sldLayoutId id="2147487395" r:id="rId16"/>
    <p:sldLayoutId id="2147487396" r:id="rId17"/>
    <p:sldLayoutId id="2147487399" r:id="rId18"/>
    <p:sldLayoutId id="2147487400" r:id="rId19"/>
    <p:sldLayoutId id="2147487404" r:id="rId20"/>
    <p:sldLayoutId id="2147487540" r:id="rId2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D9323C-4E79-49F6-8425-82EABDAA2DA9}" type="datetimeFigureOut">
              <a:rPr kumimoji="0"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07.09.2020</a:t>
            </a:fld>
            <a:endParaRPr kumimoji="0"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kumimoji="0"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C94A34B-EEF2-4124-898B-1E868069C399}" type="slidenum">
              <a:rPr kumimoji="0" lang="ru-RU" altLang="ru-RU" smtClean="0">
                <a:cs typeface="+mn-cs"/>
              </a:rPr>
              <a:pPr/>
              <a:t>‹#›</a:t>
            </a:fld>
            <a:endParaRPr kumimoji="0" lang="ru-RU" altLang="ru-R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77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474" r:id="rId1"/>
    <p:sldLayoutId id="2147487475" r:id="rId2"/>
    <p:sldLayoutId id="2147487476" r:id="rId3"/>
    <p:sldLayoutId id="2147487477" r:id="rId4"/>
    <p:sldLayoutId id="2147487478" r:id="rId5"/>
    <p:sldLayoutId id="2147487479" r:id="rId6"/>
    <p:sldLayoutId id="2147487480" r:id="rId7"/>
    <p:sldLayoutId id="2147487481" r:id="rId8"/>
    <p:sldLayoutId id="2147487482" r:id="rId9"/>
    <p:sldLayoutId id="2147487483" r:id="rId10"/>
    <p:sldLayoutId id="2147487484" r:id="rId11"/>
    <p:sldLayoutId id="21474874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charter97.org/ru/news/2017/8/8/25905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ctrTitle"/>
          </p:nvPr>
        </p:nvSpPr>
        <p:spPr>
          <a:xfrm>
            <a:off x="754856" y="2568576"/>
            <a:ext cx="7772400" cy="2497138"/>
          </a:xfrm>
        </p:spPr>
        <p:txBody>
          <a:bodyPr/>
          <a:lstStyle/>
          <a:p>
            <a:pPr algn="ctr" eaLnBrk="1" hangingPunct="1"/>
            <a:r>
              <a:rPr lang="ru-RU" altLang="ru-RU" sz="2900" dirty="0"/>
              <a:t> </a:t>
            </a:r>
            <a:br>
              <a:rPr lang="ru-RU" altLang="ru-RU" sz="2900" dirty="0"/>
            </a:br>
            <a:r>
              <a:rPr lang="ru-RU" altLang="ru-RU" sz="2900" dirty="0"/>
              <a:t/>
            </a:r>
            <a:br>
              <a:rPr lang="ru-RU" altLang="ru-RU" sz="2900" dirty="0"/>
            </a:br>
            <a:r>
              <a:rPr lang="ru-RU" altLang="ru-RU" sz="2600" dirty="0">
                <a:cs typeface="Arial" charset="0"/>
              </a:rPr>
              <a:t/>
            </a:r>
            <a:br>
              <a:rPr lang="ru-RU" altLang="ru-RU" sz="2600" dirty="0">
                <a:cs typeface="Arial" charset="0"/>
              </a:rPr>
            </a:br>
            <a:r>
              <a:rPr lang="ru-RU" altLang="ru-RU" sz="2600" dirty="0">
                <a:cs typeface="Arial" charset="0"/>
              </a:rPr>
              <a:t/>
            </a:r>
            <a:br>
              <a:rPr lang="ru-RU" altLang="ru-RU" sz="2600" dirty="0">
                <a:cs typeface="Arial" charset="0"/>
              </a:rPr>
            </a:br>
            <a:endParaRPr lang="ru-RU" altLang="ru-RU" sz="2300" dirty="0"/>
          </a:p>
        </p:txBody>
      </p:sp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1508925" y="1851670"/>
            <a:ext cx="62642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054" tIns="39029" rIns="78054" bIns="39029" anchor="ctr"/>
          <a:lstStyle>
            <a:lvl1pPr defTabSz="787400">
              <a:defRPr sz="20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defTabSz="787400">
              <a:defRPr sz="20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defTabSz="787400"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defTabSz="787400"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defTabSz="787400"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800" b="1" dirty="0">
                <a:solidFill>
                  <a:schemeClr val="bg1"/>
                </a:solidFill>
                <a:latin typeface="Arial Narrow" pitchFamily="34" charset="0"/>
              </a:rPr>
              <a:t>УФНС  РОССИИ  ПО  САРАТОВСКОЙ ОБЛАСТИ</a:t>
            </a:r>
          </a:p>
        </p:txBody>
      </p:sp>
      <p:sp>
        <p:nvSpPr>
          <p:cNvPr id="40964" name="Прямоугольник 1"/>
          <p:cNvSpPr>
            <a:spLocks noChangeArrowheads="1"/>
          </p:cNvSpPr>
          <p:nvPr/>
        </p:nvSpPr>
        <p:spPr bwMode="auto">
          <a:xfrm>
            <a:off x="537375" y="2565363"/>
            <a:ext cx="82073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отраслевых проектов на территории Российской Федерации в рамках реализации приоритетных задач по формированию комфортной среды для исполнения возложенных на налогоплательщиков обязанностей по уплате налогов, побуждению к добровольному уточнению налоговых обязательств</a:t>
            </a:r>
            <a:endParaRPr lang="ru-RU" alt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5" name="TextBox 4"/>
          <p:cNvSpPr txBox="1">
            <a:spLocks noChangeArrowheads="1"/>
          </p:cNvSpPr>
          <p:nvPr/>
        </p:nvSpPr>
        <p:spPr bwMode="auto">
          <a:xfrm>
            <a:off x="500856" y="4155926"/>
            <a:ext cx="8280400" cy="83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>
              <a:defRPr sz="20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Начальник контрольно-аналитического отдела</a:t>
            </a:r>
          </a:p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УФНС России по Саратовской области</a:t>
            </a:r>
            <a:endParaRPr lang="ru-RU" altLang="ru-RU" sz="1600" b="1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Б</a:t>
            </a:r>
            <a:r>
              <a:rPr lang="ru-RU" altLang="ru-RU" sz="1600" b="1" dirty="0">
                <a:solidFill>
                  <a:schemeClr val="bg1"/>
                </a:solidFill>
                <a:latin typeface="Arial" charset="0"/>
              </a:rPr>
              <a:t>ондаренко Наталья Александровна</a:t>
            </a:r>
            <a:endParaRPr lang="ru-RU" altLang="ru-RU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47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216AC15-BAF4-4F5B-A4DF-C73A03B8B7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578" y="1390650"/>
            <a:ext cx="7500838" cy="344805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2000" b="1" dirty="0"/>
              <a:t>Сложившаяся на</a:t>
            </a:r>
            <a:r>
              <a:rPr lang="en-US" sz="2000" b="1" dirty="0"/>
              <a:t> </a:t>
            </a:r>
            <a:r>
              <a:rPr lang="ru-RU" sz="2000" b="1" dirty="0"/>
              <a:t>рынке грузовых автоперевозок зерновых и масличных культур ситуация с массовым нарушением правил погрузки и движения тяжеловесных транспортных средств, привела к устойчивым негативным последствиям:</a:t>
            </a:r>
          </a:p>
          <a:p>
            <a:pPr algn="just"/>
            <a:endParaRPr lang="ru-RU" sz="2000" b="1" dirty="0"/>
          </a:p>
          <a:p>
            <a:pPr marL="0" indent="0" algn="just">
              <a:buNone/>
            </a:pPr>
            <a:r>
              <a:rPr lang="ru-RU" sz="2000" b="1" dirty="0"/>
              <a:t>• рост рисков безопасности жизни и здоровья водителей таких транспортных средств и других участников дорожного движения; </a:t>
            </a:r>
          </a:p>
          <a:p>
            <a:pPr marL="0" indent="0" algn="just">
              <a:buNone/>
            </a:pPr>
            <a:endParaRPr lang="ru-RU" sz="2000" b="1" dirty="0"/>
          </a:p>
          <a:p>
            <a:pPr marL="0" indent="0" algn="just">
              <a:buNone/>
            </a:pPr>
            <a:r>
              <a:rPr lang="ru-RU" sz="2000" b="1" dirty="0"/>
              <a:t>• нарушение правил честной конкуренции при формировании цены за услугу перевозки;</a:t>
            </a:r>
          </a:p>
          <a:p>
            <a:pPr algn="just"/>
            <a:endParaRPr lang="ru-RU" sz="2000" b="1" dirty="0"/>
          </a:p>
          <a:p>
            <a:pPr marL="0" indent="0" algn="just">
              <a:buNone/>
            </a:pPr>
            <a:r>
              <a:rPr lang="ru-RU" sz="2000" b="1" dirty="0"/>
              <a:t>• преждевременный износ дорожного покрытия;</a:t>
            </a:r>
          </a:p>
          <a:p>
            <a:pPr algn="just"/>
            <a:endParaRPr lang="ru-RU" sz="2000" b="1" dirty="0"/>
          </a:p>
          <a:p>
            <a:pPr marL="0" indent="0" algn="just">
              <a:buNone/>
            </a:pPr>
            <a:r>
              <a:rPr lang="ru-RU" sz="2000" b="1" dirty="0"/>
              <a:t>• рост коррупционных нарушений.</a:t>
            </a:r>
            <a:endParaRPr lang="ru-RU" sz="40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42B9C88-F626-450F-86F9-87AFD82BA07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11510"/>
            <a:ext cx="4032448" cy="664202"/>
          </a:xfrm>
          <a:prstGeom prst="rect">
            <a:avLst/>
          </a:prstGeom>
        </p:spPr>
      </p:pic>
      <p:sp>
        <p:nvSpPr>
          <p:cNvPr id="7" name="Номер слайда 4"/>
          <p:cNvSpPr txBox="1">
            <a:spLocks/>
          </p:cNvSpPr>
          <p:nvPr/>
        </p:nvSpPr>
        <p:spPr bwMode="auto">
          <a:xfrm>
            <a:off x="8324082" y="4531069"/>
            <a:ext cx="619711" cy="47387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110" tIns="45555" rIns="91110" bIns="45555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eaLnBrk="1" fontAlgn="base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71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575F0C-CD0D-4FC2-BF48-EEC2A4A6E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atin typeface="+mn-lt"/>
              </a:rPr>
              <a:t/>
            </a:r>
            <a:br>
              <a:rPr lang="ru-RU" sz="3600" b="1" dirty="0">
                <a:latin typeface="+mn-lt"/>
              </a:rPr>
            </a:br>
            <a:r>
              <a:rPr lang="ru-RU" sz="3600" b="1" dirty="0">
                <a:latin typeface="+mn-lt"/>
              </a:rPr>
              <a:t>МИССИЯ МЕМОРАНДУМА:</a:t>
            </a:r>
            <a:r>
              <a:rPr lang="ru-RU" sz="3600" dirty="0">
                <a:latin typeface="+mn-lt"/>
              </a:rPr>
              <a:t/>
            </a:r>
            <a:br>
              <a:rPr lang="ru-RU" sz="3600" dirty="0">
                <a:latin typeface="+mn-lt"/>
              </a:rPr>
            </a:br>
            <a:endParaRPr lang="ru-RU" sz="3600" dirty="0">
              <a:latin typeface="+mn-lt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20380C5-00A9-4811-BF3C-5E5054969D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7584" y="1707654"/>
            <a:ext cx="7428830" cy="3187542"/>
          </a:xfrm>
        </p:spPr>
        <p:txBody>
          <a:bodyPr/>
          <a:lstStyle/>
          <a:p>
            <a:r>
              <a:rPr lang="ru-RU" b="1" dirty="0"/>
              <a:t>Восстановление равных принципов ценообразования на грузовые автоперевозки </a:t>
            </a:r>
            <a:r>
              <a:rPr lang="ru-RU" b="1" dirty="0" err="1"/>
              <a:t>сельхозсырья</a:t>
            </a:r>
            <a:r>
              <a:rPr lang="ru-RU" b="1" dirty="0"/>
              <a:t>, повышение безопасности дорожного движения и сохранности дорог.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26A7CA3-29DF-470B-A3B3-F9A98D5B1C1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9582"/>
            <a:ext cx="3312368" cy="701483"/>
          </a:xfrm>
          <a:prstGeom prst="rect">
            <a:avLst/>
          </a:prstGeom>
        </p:spPr>
      </p:pic>
      <p:sp>
        <p:nvSpPr>
          <p:cNvPr id="7" name="Номер слайда 4"/>
          <p:cNvSpPr txBox="1">
            <a:spLocks/>
          </p:cNvSpPr>
          <p:nvPr/>
        </p:nvSpPr>
        <p:spPr bwMode="auto">
          <a:xfrm>
            <a:off x="8324082" y="4531069"/>
            <a:ext cx="619711" cy="47387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110" tIns="45555" rIns="91110" bIns="45555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eaLnBrk="1" fontAlgn="base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58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7BD164-7829-49FB-82C8-460EA0419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38514"/>
            <a:ext cx="8229600" cy="4077452"/>
          </a:xfrm>
        </p:spPr>
        <p:txBody>
          <a:bodyPr anchor="ctr" anchorCtr="0"/>
          <a:lstStyle/>
          <a:p>
            <a:pPr lvl="0"/>
            <a:r>
              <a:rPr lang="ru-RU" sz="3600" b="1" dirty="0" smtClean="0">
                <a:effectLst>
                  <a:reflection blurRad="749300" stA="48000" endPos="65000" dist="381000" dir="5400000" sy="-100000" algn="bl" rotWithShape="0"/>
                </a:effectLst>
              </a:rPr>
              <a:t>Основные </a:t>
            </a:r>
            <a:r>
              <a:rPr lang="ru-RU" sz="3600" b="1" dirty="0">
                <a:effectLst>
                  <a:reflection blurRad="749300" stA="48000" endPos="65000" dist="381000" dir="5400000" sy="-100000" algn="bl" rotWithShape="0"/>
                </a:effectLst>
              </a:rPr>
              <a:t>цели Меморандума:</a:t>
            </a:r>
            <a:br>
              <a:rPr lang="ru-RU" sz="3600" b="1" dirty="0">
                <a:effectLst>
                  <a:reflection blurRad="749300" stA="48000" endPos="65000" dist="381000" dir="5400000" sy="-100000" algn="bl" rotWithShape="0"/>
                </a:effectLst>
              </a:rPr>
            </a:br>
            <a:r>
              <a:rPr lang="ru-RU" sz="3600" b="1" dirty="0" smtClean="0">
                <a:effectLst>
                  <a:reflection blurRad="749300" stA="48000" endPos="65000" dist="381000" dir="5400000" sy="-100000" algn="bl" rotWithShape="0"/>
                </a:effectLst>
              </a:rPr>
              <a:t/>
            </a:r>
            <a:br>
              <a:rPr lang="ru-RU" sz="3600" b="1" dirty="0" smtClean="0">
                <a:effectLst>
                  <a:reflection blurRad="749300" stA="48000" endPos="65000" dist="381000" dir="5400000" sy="-100000" algn="bl" rotWithShape="0"/>
                </a:effectLst>
              </a:rPr>
            </a:br>
            <a:r>
              <a:rPr lang="ru-RU" sz="3600" b="1" dirty="0">
                <a:effectLst>
                  <a:reflection blurRad="749300" stA="48000" endPos="65000" dist="381000" dir="5400000" sy="-100000" algn="bl" rotWithShape="0"/>
                </a:effectLst>
              </a:rPr>
              <a:t/>
            </a:r>
            <a:br>
              <a:rPr lang="ru-RU" sz="3600" b="1" dirty="0">
                <a:effectLst>
                  <a:reflection blurRad="749300" stA="48000" endPos="65000" dist="381000" dir="5400000" sy="-100000" algn="bl" rotWithShape="0"/>
                </a:effectLst>
              </a:rPr>
            </a:br>
            <a:r>
              <a:rPr lang="ru-RU" sz="1800" b="1" dirty="0">
                <a:effectLst>
                  <a:reflection blurRad="749300" stA="48000" endPos="65000" dist="381000" dir="5400000" sy="-100000" algn="bl" rotWithShape="0"/>
                </a:effectLst>
              </a:rPr>
              <a:t>•  недопущение вовлечения добросовестных участников рынка в преднамеренные нарушения весогабаритных норм при перевозке зерновых и масличных культур грузовым автомобильным транспортом, противодействие таким нарушениям;</a:t>
            </a:r>
            <a:br>
              <a:rPr lang="ru-RU" sz="1800" b="1" dirty="0">
                <a:effectLst>
                  <a:reflection blurRad="749300" stA="48000" endPos="65000" dist="381000" dir="5400000" sy="-100000" algn="bl" rotWithShape="0"/>
                </a:effectLst>
              </a:rPr>
            </a:br>
            <a:r>
              <a:rPr lang="ru-RU" sz="1800" dirty="0">
                <a:effectLst>
                  <a:reflection blurRad="749300" stA="48000" endPos="65000" dist="381000" dir="5400000" sy="-100000" algn="bl" rotWithShape="0"/>
                </a:effectLst>
              </a:rPr>
              <a:t/>
            </a:r>
            <a:br>
              <a:rPr lang="ru-RU" sz="1800" dirty="0">
                <a:effectLst>
                  <a:reflection blurRad="749300" stA="48000" endPos="65000" dist="381000" dir="5400000" sy="-100000" algn="bl" rotWithShape="0"/>
                </a:effectLst>
              </a:rPr>
            </a:br>
            <a:r>
              <a:rPr lang="ru-RU" sz="1800" b="1" dirty="0">
                <a:effectLst>
                  <a:reflection blurRad="749300" stA="48000" endPos="65000" dist="381000" dir="5400000" sy="-100000" algn="bl" rotWithShape="0"/>
                </a:effectLst>
              </a:rPr>
              <a:t>•  оперативное взаимодействие с органами государственного контроля в целях выявления и пресечения таких нарушений.</a:t>
            </a:r>
            <a:r>
              <a:rPr lang="ru-RU" sz="1800" dirty="0">
                <a:effectLst>
                  <a:reflection blurRad="749300" stA="48000" endPos="65000" dist="381000" dir="5400000" sy="-100000" algn="bl" rotWithShape="0"/>
                </a:effectLst>
              </a:rPr>
              <a:t/>
            </a:r>
            <a:br>
              <a:rPr lang="ru-RU" sz="1800" dirty="0">
                <a:effectLst>
                  <a:reflection blurRad="749300" stA="48000" endPos="65000" dist="381000" dir="5400000" sy="-100000" algn="bl" rotWithShape="0"/>
                </a:effectLst>
              </a:rPr>
            </a:br>
            <a:endParaRPr lang="ru-RU" sz="3600" dirty="0">
              <a:effectLst>
                <a:reflection blurRad="749300" stA="48000" endPos="65000" dist="381000" dir="5400000" sy="-100000" algn="bl" rotWithShape="0"/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F0AEA09-6D87-40B7-9590-D0A41BA22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69567"/>
            <a:ext cx="3602472" cy="594066"/>
          </a:xfrm>
          <a:prstGeom prst="rect">
            <a:avLst/>
          </a:prstGeom>
        </p:spPr>
      </p:pic>
      <p:sp>
        <p:nvSpPr>
          <p:cNvPr id="6" name="Номер слайда 4"/>
          <p:cNvSpPr txBox="1">
            <a:spLocks/>
          </p:cNvSpPr>
          <p:nvPr/>
        </p:nvSpPr>
        <p:spPr bwMode="auto">
          <a:xfrm>
            <a:off x="8324082" y="4531069"/>
            <a:ext cx="619711" cy="47387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110" tIns="45555" rIns="91110" bIns="45555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eaLnBrk="1" fontAlgn="base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187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/>
          </p:cNvSpPr>
          <p:nvPr/>
        </p:nvSpPr>
        <p:spPr bwMode="auto">
          <a:xfrm>
            <a:off x="8324082" y="4531069"/>
            <a:ext cx="619711" cy="47387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110" tIns="45555" rIns="91110" bIns="45555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eaLnBrk="1" fontAlgn="base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БЕЛЫЙФМ.РФ -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="" xmlns:a16="http://schemas.microsoft.com/office/drawing/2014/main" id="{99B3B93A-7B1A-4A34-BC0C-AC8D04173A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578" y="1390650"/>
            <a:ext cx="7508504" cy="34480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информационный </a:t>
            </a:r>
            <a:r>
              <a:rPr lang="ru-RU" sz="2000" b="1" dirty="0"/>
              <a:t>ресурс, созданный СРО АКФО совместно с ФНС России при поддержке Объединенного экспертного совета четырех крупнейших бизнес-объединений России (ОПОРА РОССИИ, «Деловая Россия», ТПП РФ, РСПП) в рамках отраслевого Проекта ФНС России по повышению прозрачности рынка </a:t>
            </a:r>
            <a:r>
              <a:rPr lang="ru-RU" sz="2000" b="1" dirty="0" err="1" smtClean="0"/>
              <a:t>фасилити</a:t>
            </a:r>
            <a:r>
              <a:rPr lang="ru-RU" sz="2000" b="1" dirty="0" smtClean="0"/>
              <a:t>-услуг.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87204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/>
          </p:cNvSpPr>
          <p:nvPr/>
        </p:nvSpPr>
        <p:spPr bwMode="auto">
          <a:xfrm>
            <a:off x="8324082" y="4531069"/>
            <a:ext cx="619711" cy="47387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110" tIns="45555" rIns="91110" bIns="45555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eaLnBrk="1" fontAlgn="base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Текст 3">
            <a:extLst>
              <a:ext uri="{FF2B5EF4-FFF2-40B4-BE49-F238E27FC236}">
                <a16:creationId xmlns="" xmlns:a16="http://schemas.microsoft.com/office/drawing/2014/main" id="{99B3B93A-7B1A-4A34-BC0C-AC8D04173A1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41049" y="975033"/>
            <a:ext cx="7683033" cy="390097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ru-RU" sz="2600" b="1"/>
              <a:t>	На сайте «БЕЛЫЙФМ.РФ» функционирует РЕЕСТР ДОБРОСОВЕСТНЫХ ФАСИЛИТИ-ОПЕРАТОРОВ, который предназначен для информирования Заказчиков о добросовестности участников отрасли клининга и технической эксплуатации. </a:t>
            </a:r>
          </a:p>
          <a:p>
            <a:r>
              <a:rPr lang="ru-RU" sz="2600" b="1"/>
              <a:t>	 Условия участия в РЕЕСТРЕ и Алгоритм размещения также размещены на сайте «БЕЛЫЙФМ.РФ» </a:t>
            </a:r>
          </a:p>
          <a:p>
            <a:endParaRPr lang="ru-RU" sz="2600" b="1"/>
          </a:p>
          <a:p>
            <a:r>
              <a:rPr lang="ru-RU" sz="2600" b="1"/>
              <a:t>	На сайте «АКФО.РФ» в разделе «Заказчикам» размещены стандарты АКФО при формировании стоимости контракта, в том числе параметры, необходимые для составления технического задания, с целью формирования актуальной цены подрядчика, учитывающей исполнение налоговых обязательств. </a:t>
            </a:r>
          </a:p>
          <a:p>
            <a:r>
              <a:rPr lang="ru-RU" sz="2600" b="1"/>
              <a:t>	Также на данном сайте размещен Регламент взаимодействия ФНС России и СРО АКФО.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281620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/>
          </p:cNvSpPr>
          <p:nvPr/>
        </p:nvSpPr>
        <p:spPr bwMode="auto">
          <a:xfrm>
            <a:off x="8324082" y="4531069"/>
            <a:ext cx="619711" cy="47387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110" tIns="45555" rIns="91110" bIns="45555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eaLnBrk="1" fontAlgn="base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Заголовок 2">
            <a:extLst>
              <a:ext uri="{FF2B5EF4-FFF2-40B4-BE49-F238E27FC236}">
                <a16:creationId xmlns="" xmlns:a16="http://schemas.microsoft.com/office/drawing/2014/main" id="{5E85C570-D621-4993-AF3A-C1FAF243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043" y="267494"/>
            <a:ext cx="7416000" cy="936104"/>
          </a:xfrm>
        </p:spPr>
        <p:txBody>
          <a:bodyPr/>
          <a:lstStyle/>
          <a:p>
            <a:r>
              <a:rPr lang="ru-RU" sz="3200" b="1" dirty="0"/>
              <a:t>Цели Информационного ресурса: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="" xmlns:a16="http://schemas.microsoft.com/office/drawing/2014/main" id="{99B3B93A-7B1A-4A34-BC0C-AC8D04173A1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41049" y="975033"/>
            <a:ext cx="7683033" cy="390097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ru-RU" sz="2600" b="1" dirty="0"/>
              <a:t>	―  информирование заказчиков о 	добросовестности участников отрасли 	клининга и технической эксплуатации;</a:t>
            </a:r>
          </a:p>
          <a:p>
            <a:endParaRPr lang="ru-RU" sz="2600" b="1" dirty="0"/>
          </a:p>
          <a:p>
            <a:r>
              <a:rPr lang="ru-RU" sz="2600" b="1" dirty="0"/>
              <a:t>	― помощь в оценке потенциальных 	контрагентов на стадии 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/>
              <a:t>       исполнителя </a:t>
            </a:r>
            <a:r>
              <a:rPr lang="ru-RU" sz="2600" b="1" dirty="0"/>
              <a:t>услуг.</a:t>
            </a:r>
          </a:p>
          <a:p>
            <a:endParaRPr lang="ru-RU" sz="2600" b="1" dirty="0"/>
          </a:p>
          <a:p>
            <a:pPr algn="just"/>
            <a:r>
              <a:rPr lang="ru-RU" sz="1900" b="1" dirty="0"/>
              <a:t>Информация о показателях налоговой нагрузки участников Реестра предоставлена Налоговой службой с согласия участников.</a:t>
            </a:r>
          </a:p>
        </p:txBody>
      </p:sp>
    </p:spTree>
    <p:extLst>
      <p:ext uri="{BB962C8B-B14F-4D97-AF65-F5344CB8AC3E}">
        <p14:creationId xmlns:p14="http://schemas.microsoft.com/office/powerpoint/2010/main" val="398124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Заголовок 1"/>
          <p:cNvSpPr>
            <a:spLocks noGrp="1"/>
          </p:cNvSpPr>
          <p:nvPr>
            <p:ph type="ctrTitle"/>
          </p:nvPr>
        </p:nvSpPr>
        <p:spPr>
          <a:xfrm>
            <a:off x="685800" y="2795592"/>
            <a:ext cx="7772400" cy="1101725"/>
          </a:xfrm>
        </p:spPr>
        <p:txBody>
          <a:bodyPr>
            <a:normAutofit fontScale="90000"/>
          </a:bodyPr>
          <a:lstStyle/>
          <a:p>
            <a:pPr algn="ctr" defTabSz="805404" eaLnBrk="1" hangingPunct="1">
              <a:defRPr/>
            </a:pPr>
            <a:r>
              <a:rPr lang="ru-RU" altLang="ru-RU" sz="2300" dirty="0" smtClean="0">
                <a:latin typeface="Times New Roman" pitchFamily="18" charset="0"/>
                <a:cs typeface="Times New Roman" pitchFamily="18" charset="0"/>
              </a:rPr>
              <a:t>Благодарю </a:t>
            </a:r>
            <a:r>
              <a:rPr lang="ru-RU" altLang="ru-RU" sz="2300" dirty="0">
                <a:latin typeface="Times New Roman" pitchFamily="18" charset="0"/>
                <a:cs typeface="Times New Roman" pitchFamily="18" charset="0"/>
              </a:rPr>
              <a:t>за внимание !</a:t>
            </a:r>
            <a:br>
              <a:rPr lang="ru-RU" alt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600" dirty="0">
                <a:cs typeface="Arial" pitchFamily="34" charset="0"/>
              </a:rPr>
              <a:t/>
            </a:r>
            <a:br>
              <a:rPr lang="ru-RU" altLang="ru-RU" sz="2600" dirty="0">
                <a:cs typeface="Arial" pitchFamily="34" charset="0"/>
              </a:rPr>
            </a:br>
            <a:endParaRPr lang="ru-RU" altLang="ru-RU" sz="2300" dirty="0"/>
          </a:p>
        </p:txBody>
      </p:sp>
      <p:sp>
        <p:nvSpPr>
          <p:cNvPr id="48131" name="TextBox 4"/>
          <p:cNvSpPr txBox="1">
            <a:spLocks noChangeArrowheads="1"/>
          </p:cNvSpPr>
          <p:nvPr/>
        </p:nvSpPr>
        <p:spPr bwMode="auto">
          <a:xfrm>
            <a:off x="2847976" y="1738313"/>
            <a:ext cx="35718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045" tIns="39025" rIns="78045" bIns="39025" anchor="ctr"/>
          <a:lstStyle>
            <a:lvl1pPr defTabSz="787400">
              <a:defRPr sz="20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defTabSz="787400">
              <a:defRPr sz="20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defTabSz="787400"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defTabSz="787400"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defTabSz="787400"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ru-RU" altLang="ru-RU" sz="1800" b="1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8" y="3586163"/>
            <a:ext cx="4857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8" y="3586163"/>
            <a:ext cx="4857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Прямоугольник 7"/>
          <p:cNvSpPr>
            <a:spLocks noChangeArrowheads="1"/>
          </p:cNvSpPr>
          <p:nvPr/>
        </p:nvSpPr>
        <p:spPr bwMode="auto">
          <a:xfrm>
            <a:off x="-20440" y="-75010"/>
            <a:ext cx="9144000" cy="5218510"/>
          </a:xfrm>
          <a:prstGeom prst="rect">
            <a:avLst/>
          </a:prstGeom>
          <a:solidFill>
            <a:srgbClr val="A6A6A6">
              <a:alpha val="3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>
            <a:lvl1pPr defTabSz="91281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solidFill>
                <a:srgbClr val="FFFFFF"/>
              </a:solidFill>
              <a:cs typeface="+mn-cs"/>
            </a:endParaRPr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173038" y="145258"/>
            <a:ext cx="87757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Цель вводимых ФНС России поэтапных усовершенствований</a:t>
            </a:r>
            <a:endParaRPr kumimoji="0" lang="ru-RU" altLang="ru-RU" sz="2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2" name="TextBox 24"/>
          <p:cNvSpPr txBox="1">
            <a:spLocks noChangeArrowheads="1"/>
          </p:cNvSpPr>
          <p:nvPr/>
        </p:nvSpPr>
        <p:spPr bwMode="auto">
          <a:xfrm>
            <a:off x="458789" y="1769269"/>
            <a:ext cx="7413625" cy="26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добровольный отказ  от применяемых схем, </a:t>
            </a:r>
            <a:endParaRPr kumimoji="0" lang="ru-RU" altLang="ru-RU" sz="2400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2400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kumimoji="0"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добросовестная уплата налогов</a:t>
            </a:r>
            <a:r>
              <a:rPr kumimoji="0" lang="ru-RU" altLang="ru-RU" sz="24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2400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kumimoji="0"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самостоятельный  анализ своих поставщиков, исключение «сомнительных» контрагентов.</a:t>
            </a:r>
            <a:r>
              <a:rPr kumimoji="0" lang="ru-RU" altLang="ru-RU" sz="24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900" dirty="0">
              <a:solidFill>
                <a:srgbClr val="061E6A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820817" y="662504"/>
            <a:ext cx="6777596" cy="81009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5400000" scaled="1"/>
            <a:tileRect/>
          </a:gradFill>
          <a:ln w="19050"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комфортной среды для исполнения возложенных на налогоплательщиков обязанностей по уплате налогов</a:t>
            </a:r>
            <a:endParaRPr kumimoji="0" lang="ru-RU" sz="20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5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3650"/>
            <a:ext cx="1141412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8" descr="i?id=182058584-02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69281"/>
            <a:ext cx="142441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Рисунок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43" y="4314827"/>
            <a:ext cx="1501775" cy="70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4"/>
          <p:cNvSpPr txBox="1">
            <a:spLocks/>
          </p:cNvSpPr>
          <p:nvPr/>
        </p:nvSpPr>
        <p:spPr bwMode="auto">
          <a:xfrm>
            <a:off x="8469318" y="4731990"/>
            <a:ext cx="474475" cy="33709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110" tIns="45555" rIns="91110" bIns="45555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eaLnBrk="1" fontAlgn="base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858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815578" y="411510"/>
            <a:ext cx="7500838" cy="44271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C60000"/>
                </a:solidFill>
              </a:rPr>
              <a:t>принцип Хартии -  недопущение применения налоговой выгоды при отсутствии источника ее формирования</a:t>
            </a:r>
          </a:p>
          <a:p>
            <a:endParaRPr lang="ru-RU" sz="2300" b="1" dirty="0"/>
          </a:p>
          <a:p>
            <a:r>
              <a:rPr lang="ru-RU" sz="2400" b="1" u="sng" dirty="0"/>
              <a:t>Инструмент саморегулирования  </a:t>
            </a:r>
            <a:r>
              <a:rPr lang="ru-RU" sz="2400" b="1" dirty="0"/>
              <a:t>-информационный ресурс   </a:t>
            </a:r>
            <a:r>
              <a:rPr lang="ru-RU" sz="2300" b="1" dirty="0"/>
              <a:t>для открытого информирования участников рынка о лицах, имеющих, по данным системы АСК НДС-2, признак несформированного источника применения налоговой выгоды в виде вычета сумм НДС.</a:t>
            </a:r>
          </a:p>
          <a:p>
            <a:endParaRPr lang="ru-RU" dirty="0"/>
          </a:p>
        </p:txBody>
      </p:sp>
      <p:sp>
        <p:nvSpPr>
          <p:cNvPr id="6" name="Номер слайда 4"/>
          <p:cNvSpPr txBox="1">
            <a:spLocks/>
          </p:cNvSpPr>
          <p:nvPr/>
        </p:nvSpPr>
        <p:spPr bwMode="auto">
          <a:xfrm>
            <a:off x="8324082" y="4531069"/>
            <a:ext cx="619711" cy="47387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110" tIns="45555" rIns="91110" bIns="45555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eaLnBrk="1" fontAlgn="base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33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ru-RU" sz="3200" b="1" dirty="0">
                <a:solidFill>
                  <a:srgbClr val="C00000"/>
                </a:solidFill>
              </a:rPr>
              <a:t>Информационный </a:t>
            </a:r>
            <a:r>
              <a:rPr lang="ru-RU" sz="3200" b="1" dirty="0" smtClean="0">
                <a:solidFill>
                  <a:srgbClr val="C00000"/>
                </a:solidFill>
              </a:rPr>
              <a:t>ресурс</a:t>
            </a:r>
            <a:endParaRPr lang="ru-RU" sz="5400" dirty="0"/>
          </a:p>
        </p:txBody>
      </p:sp>
      <p:sp>
        <p:nvSpPr>
          <p:cNvPr id="11" name="Текст 3"/>
          <p:cNvSpPr txBox="1">
            <a:spLocks/>
          </p:cNvSpPr>
          <p:nvPr/>
        </p:nvSpPr>
        <p:spPr bwMode="auto">
          <a:xfrm>
            <a:off x="899592" y="1059582"/>
            <a:ext cx="748883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600" kern="1200" baseline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Aft>
                <a:spcPts val="600"/>
              </a:spcAft>
              <a:buClr>
                <a:srgbClr val="CE1126"/>
              </a:buClr>
              <a:buFont typeface="Wingdings" charset="2"/>
              <a:buChar char="q"/>
            </a:pPr>
            <a:r>
              <a:rPr kumimoji="0" lang="ru-RU" sz="1800" b="1" dirty="0" smtClean="0"/>
              <a:t>Цели </a:t>
            </a:r>
            <a:r>
              <a:rPr kumimoji="0" lang="ru-RU" sz="1800" b="1" dirty="0"/>
              <a:t>:</a:t>
            </a:r>
          </a:p>
          <a:p>
            <a:pPr marL="800100" lvl="1" indent="-342900">
              <a:spcAft>
                <a:spcPts val="600"/>
              </a:spcAft>
              <a:buClr>
                <a:srgbClr val="CE1126"/>
              </a:buClr>
              <a:buFont typeface="Wingdings" charset="2"/>
              <a:buChar char="q"/>
            </a:pPr>
            <a:r>
              <a:rPr lang="ru-RU" sz="1800" b="1" dirty="0">
                <a:latin typeface="+mj-lt"/>
                <a:ea typeface="Verdana" pitchFamily="34" charset="0"/>
                <a:cs typeface="Verdana" pitchFamily="34" charset="0"/>
              </a:rPr>
              <a:t>равный доступ участников рынка сельхозпродукции к информации о состоянии налоговой дисциплины на рынке;</a:t>
            </a:r>
          </a:p>
          <a:p>
            <a:pPr marL="800100" lvl="1" indent="-342900">
              <a:spcAft>
                <a:spcPts val="600"/>
              </a:spcAft>
              <a:buClr>
                <a:srgbClr val="CE1126"/>
              </a:buClr>
              <a:buFont typeface="Wingdings" charset="2"/>
              <a:buChar char="q"/>
            </a:pPr>
            <a:r>
              <a:rPr lang="ru-RU" sz="1800" b="1" dirty="0">
                <a:latin typeface="+mj-lt"/>
                <a:ea typeface="Verdana" pitchFamily="34" charset="0"/>
                <a:cs typeface="Verdana" pitchFamily="34" charset="0"/>
              </a:rPr>
              <a:t> стимулирование экономического прогресса за счет более ответственного саморегулирования рынка.</a:t>
            </a:r>
          </a:p>
          <a:p>
            <a:pPr lvl="1">
              <a:spcAft>
                <a:spcPts val="600"/>
              </a:spcAft>
              <a:buClr>
                <a:srgbClr val="CE1126"/>
              </a:buClr>
            </a:pPr>
            <a:endParaRPr lang="ru-RU" sz="1800" b="1" dirty="0">
              <a:latin typeface="+mj-lt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Clr>
                <a:srgbClr val="CE1126"/>
              </a:buClr>
              <a:buFont typeface="Wingdings" charset="2"/>
              <a:buChar char="q"/>
            </a:pPr>
            <a:r>
              <a:rPr lang="ru-RU" sz="1800" b="1" dirty="0"/>
              <a:t>Источник информации :</a:t>
            </a:r>
          </a:p>
          <a:p>
            <a:pPr marL="742950" lvl="1" indent="-285750">
              <a:spcAft>
                <a:spcPts val="600"/>
              </a:spcAft>
              <a:buClr>
                <a:srgbClr val="CE1126"/>
              </a:buClr>
              <a:buFont typeface="Wingdings" charset="2"/>
              <a:buChar char="q"/>
            </a:pPr>
            <a:r>
              <a:rPr lang="ru-RU" sz="1400" b="1" dirty="0"/>
              <a:t> </a:t>
            </a:r>
            <a:r>
              <a:rPr lang="ru-RU" sz="1800" b="1" dirty="0">
                <a:latin typeface="+mj-lt"/>
                <a:ea typeface="Verdana" pitchFamily="34" charset="0"/>
                <a:cs typeface="Verdana" pitchFamily="34" charset="0"/>
              </a:rPr>
              <a:t>информационные письма территориальных налоговых органов, сформированные на основании данных АСК НДС-2.</a:t>
            </a:r>
          </a:p>
          <a:p>
            <a:pPr lvl="1">
              <a:spcAft>
                <a:spcPts val="600"/>
              </a:spcAft>
              <a:buClr>
                <a:srgbClr val="CE1126"/>
              </a:buClr>
            </a:pPr>
            <a:endParaRPr lang="ru-RU" sz="2000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Номер слайда 4"/>
          <p:cNvSpPr txBox="1">
            <a:spLocks/>
          </p:cNvSpPr>
          <p:nvPr/>
        </p:nvSpPr>
        <p:spPr bwMode="auto">
          <a:xfrm>
            <a:off x="8324082" y="4531069"/>
            <a:ext cx="619711" cy="47387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110" tIns="45555" rIns="91110" bIns="45555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eaLnBrk="1" fontAlgn="base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30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kumimoji="1" lang="ru-RU" sz="3200" b="1" dirty="0">
                <a:solidFill>
                  <a:srgbClr val="C00000"/>
                </a:solidFill>
              </a:rPr>
              <a:t>Принципы формирования и</a:t>
            </a:r>
            <a:r>
              <a:rPr lang="ru-RU" sz="3200" b="1" dirty="0">
                <a:solidFill>
                  <a:srgbClr val="C00000"/>
                </a:solidFill>
              </a:rPr>
              <a:t>нформационного </a:t>
            </a:r>
            <a:r>
              <a:rPr lang="ru-RU" sz="3200" b="1" dirty="0" smtClean="0">
                <a:solidFill>
                  <a:srgbClr val="C00000"/>
                </a:solidFill>
              </a:rPr>
              <a:t>ресурса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815578" y="1390650"/>
            <a:ext cx="7428830" cy="3448050"/>
          </a:xfrm>
        </p:spPr>
        <p:txBody>
          <a:bodyPr>
            <a:normAutofit fontScale="32500" lnSpcReduction="20000"/>
          </a:bodyPr>
          <a:lstStyle/>
          <a:p>
            <a:pPr marL="571500" indent="-571500">
              <a:lnSpc>
                <a:spcPct val="120000"/>
              </a:lnSpc>
              <a:buFont typeface="Wingdings" charset="2"/>
              <a:buChar char="q"/>
            </a:pPr>
            <a:r>
              <a:rPr lang="ru-RU" sz="5600" b="1" dirty="0" smtClean="0"/>
              <a:t>направлен </a:t>
            </a:r>
            <a:r>
              <a:rPr lang="ru-RU" sz="5600" b="1" dirty="0"/>
              <a:t>на стимулирование </a:t>
            </a:r>
            <a:r>
              <a:rPr lang="ru-RU" sz="5600" b="1" dirty="0">
                <a:solidFill>
                  <a:srgbClr val="C60000"/>
                </a:solidFill>
              </a:rPr>
              <a:t>добросовестной конкуренции</a:t>
            </a:r>
            <a:r>
              <a:rPr lang="ru-RU" sz="5600" b="1" dirty="0"/>
              <a:t>, в том числе, за счет повышения налоговой дисциплины участников и создания условий </a:t>
            </a:r>
            <a:r>
              <a:rPr lang="ru-RU" sz="5600" b="1" dirty="0">
                <a:solidFill>
                  <a:srgbClr val="C60000"/>
                </a:solidFill>
              </a:rPr>
              <a:t>для равных принципов ценообразования.</a:t>
            </a:r>
          </a:p>
          <a:p>
            <a:pPr marL="571500" indent="-571500">
              <a:lnSpc>
                <a:spcPct val="120000"/>
              </a:lnSpc>
              <a:buFont typeface="Wingdings" charset="2"/>
              <a:buChar char="q"/>
            </a:pPr>
            <a:endParaRPr lang="ru-RU" sz="5600" b="1" dirty="0"/>
          </a:p>
          <a:p>
            <a:pPr marL="571500" indent="-571500">
              <a:lnSpc>
                <a:spcPct val="120000"/>
              </a:lnSpc>
              <a:buFont typeface="Wingdings" charset="2"/>
              <a:buChar char="q"/>
            </a:pPr>
            <a:r>
              <a:rPr lang="ru-RU" sz="5600" b="1" dirty="0">
                <a:solidFill>
                  <a:srgbClr val="C60000"/>
                </a:solidFill>
              </a:rPr>
              <a:t>открытое и добровольное взаимодействие </a:t>
            </a:r>
            <a:r>
              <a:rPr lang="ru-RU" sz="5600" b="1" dirty="0"/>
              <a:t>налогоплательщиков между собой;</a:t>
            </a:r>
          </a:p>
          <a:p>
            <a:pPr marL="571500" indent="-571500">
              <a:lnSpc>
                <a:spcPct val="120000"/>
              </a:lnSpc>
              <a:buFont typeface="Wingdings" charset="2"/>
              <a:buChar char="q"/>
            </a:pPr>
            <a:endParaRPr lang="ru-RU" sz="5600" b="1" dirty="0"/>
          </a:p>
          <a:p>
            <a:pPr marL="571500" indent="-571500">
              <a:lnSpc>
                <a:spcPct val="120000"/>
              </a:lnSpc>
              <a:buFont typeface="Wingdings" charset="2"/>
              <a:buChar char="q"/>
            </a:pPr>
            <a:endParaRPr lang="ru-RU" sz="5600" b="1" dirty="0"/>
          </a:p>
          <a:p>
            <a:pPr marL="571500" indent="-571500">
              <a:lnSpc>
                <a:spcPct val="120000"/>
              </a:lnSpc>
              <a:buFont typeface="Wingdings" charset="2"/>
              <a:buChar char="q"/>
            </a:pPr>
            <a:r>
              <a:rPr lang="ru-RU" sz="5600" b="1" dirty="0">
                <a:solidFill>
                  <a:srgbClr val="C60000"/>
                </a:solidFill>
              </a:rPr>
              <a:t>презумпция добросовестности </a:t>
            </a:r>
            <a:r>
              <a:rPr lang="ru-RU" sz="5600" b="1" dirty="0"/>
              <a:t>налогоплательщика</a:t>
            </a:r>
          </a:p>
          <a:p>
            <a:pPr>
              <a:lnSpc>
                <a:spcPct val="120000"/>
              </a:lnSpc>
            </a:pPr>
            <a:endParaRPr lang="ru-RU" sz="4400" b="1" dirty="0">
              <a:solidFill>
                <a:srgbClr val="C00000"/>
              </a:solidFill>
            </a:endParaRPr>
          </a:p>
          <a:p>
            <a:pPr marL="1257300" lvl="2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ru-RU" sz="4400" dirty="0"/>
          </a:p>
        </p:txBody>
      </p:sp>
      <p:sp>
        <p:nvSpPr>
          <p:cNvPr id="6" name="Номер слайда 4"/>
          <p:cNvSpPr txBox="1">
            <a:spLocks/>
          </p:cNvSpPr>
          <p:nvPr/>
        </p:nvSpPr>
        <p:spPr bwMode="auto">
          <a:xfrm>
            <a:off x="8324082" y="4531069"/>
            <a:ext cx="619711" cy="47387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110" tIns="45555" rIns="91110" bIns="45555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eaLnBrk="1" fontAlgn="base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489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195489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Все материалы, размещены на сайте Хартия-</a:t>
            </a:r>
            <a:r>
              <a:rPr lang="ru-RU" dirty="0" err="1"/>
              <a:t>апк.рф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6"/>
          <a:stretch/>
        </p:blipFill>
        <p:spPr>
          <a:xfrm>
            <a:off x="1034550" y="1074172"/>
            <a:ext cx="2322372" cy="29900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35896" y="681542"/>
            <a:ext cx="439248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 разделе </a:t>
            </a:r>
            <a:r>
              <a:rPr lang="ru-RU" sz="1600" dirty="0">
                <a:solidFill>
                  <a:srgbClr val="FF0000"/>
                </a:solidFill>
              </a:rPr>
              <a:t>информационный ресурс со сведениями о налоговых «разрывах» размещено: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/>
              <a:t>Алгоритм формирования информационного ресурса;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/>
              <a:t>Как предоставлять согласие и его форма;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/>
              <a:t>Запрос налоговому органу об информировании;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/>
              <a:t>Все положения в договор и внутренние документы;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/>
              <a:t>Отдельно формулировки положения о заверениях;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FF0000"/>
                </a:solidFill>
              </a:rPr>
              <a:t>Контакты исполнительного директора ассоциации </a:t>
            </a:r>
            <a:r>
              <a:rPr lang="ru-RU" sz="1600" dirty="0" err="1">
                <a:solidFill>
                  <a:srgbClr val="FF0000"/>
                </a:solidFill>
              </a:rPr>
              <a:t>Рогановой</a:t>
            </a:r>
            <a:r>
              <a:rPr lang="ru-RU" sz="1600" dirty="0">
                <a:solidFill>
                  <a:srgbClr val="FF0000"/>
                </a:solidFill>
              </a:rPr>
              <a:t> Екатерины</a:t>
            </a:r>
          </a:p>
          <a:p>
            <a:endParaRPr lang="ru-RU" sz="22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200" dirty="0"/>
          </a:p>
        </p:txBody>
      </p:sp>
      <p:sp>
        <p:nvSpPr>
          <p:cNvPr id="12" name="Номер слайда 4"/>
          <p:cNvSpPr txBox="1">
            <a:spLocks/>
          </p:cNvSpPr>
          <p:nvPr/>
        </p:nvSpPr>
        <p:spPr bwMode="auto">
          <a:xfrm>
            <a:off x="8324082" y="4531069"/>
            <a:ext cx="619711" cy="47387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110" tIns="45555" rIns="91110" bIns="45555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eaLnBrk="1" fontAlgn="base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72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805931"/>
          </a:xfrm>
        </p:spPr>
        <p:txBody>
          <a:bodyPr/>
          <a:lstStyle/>
          <a:p>
            <a:r>
              <a:rPr lang="ru-RU" sz="2000" b="1" dirty="0">
                <a:solidFill>
                  <a:srgbClr val="C8102E"/>
                </a:solidFill>
              </a:rPr>
              <a:t>ПРИНЦИП ХАРТИИ АПК: </a:t>
            </a:r>
            <a:r>
              <a:rPr lang="ru-RU" sz="2000" dirty="0"/>
              <a:t>должная осмотрительность </a:t>
            </a:r>
            <a:r>
              <a:rPr lang="ru-RU" sz="2000" b="1" dirty="0"/>
              <a:t>при выборе грузоперевозчика</a:t>
            </a:r>
            <a:r>
              <a:rPr lang="ru-RU" sz="2000" dirty="0"/>
              <a:t>, в том числе: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6600"/>
                </a:solidFill>
              </a:rPr>
              <a:t>►</a:t>
            </a:r>
            <a:r>
              <a:rPr lang="ru-RU" sz="2000" dirty="0"/>
              <a:t> заключение договоров </a:t>
            </a:r>
            <a:r>
              <a:rPr lang="ru-RU" sz="2000" b="1" dirty="0"/>
              <a:t>непосредственно с компаниями перевозчиками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    </a:t>
            </a:r>
            <a:br>
              <a:rPr lang="ru-RU" sz="2000" dirty="0"/>
            </a:br>
            <a:r>
              <a:rPr lang="ru-RU" sz="2000" dirty="0"/>
              <a:t> </a:t>
            </a:r>
            <a:r>
              <a:rPr lang="ru-RU" sz="2000" i="1" dirty="0"/>
              <a:t>Или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>
                <a:solidFill>
                  <a:srgbClr val="006600"/>
                </a:solidFill>
              </a:rPr>
              <a:t>►</a:t>
            </a:r>
            <a:r>
              <a:rPr lang="ru-RU" sz="2000" b="1" dirty="0"/>
              <a:t> фирмами-посредниками, </a:t>
            </a:r>
            <a:r>
              <a:rPr lang="ru-RU" sz="2000" dirty="0"/>
              <a:t>которые действуют </a:t>
            </a:r>
            <a:r>
              <a:rPr lang="ru-RU" sz="2000" b="1" dirty="0"/>
              <a:t>по договору комиссии/агентирования </a:t>
            </a:r>
            <a:r>
              <a:rPr lang="ru-RU" sz="2000" dirty="0"/>
              <a:t>непосредственно по поручению или от лица Заказчика.  </a:t>
            </a:r>
            <a:br>
              <a:rPr lang="ru-RU" sz="2000" dirty="0"/>
            </a:br>
            <a:endParaRPr lang="ru-RU" sz="2000" b="1" dirty="0">
              <a:solidFill>
                <a:srgbClr val="C8102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683568" y="3867894"/>
            <a:ext cx="7344816" cy="812626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C8102E"/>
                </a:solidFill>
              </a:rPr>
              <a:t>Механизм реализации принципа Хартии для исключения налоговых и коммерческих рисков при перевозке</a:t>
            </a:r>
          </a:p>
          <a:p>
            <a:endParaRPr lang="ru-RU" dirty="0"/>
          </a:p>
        </p:txBody>
      </p:sp>
      <p:sp>
        <p:nvSpPr>
          <p:cNvPr id="6" name="Номер слайда 4"/>
          <p:cNvSpPr txBox="1">
            <a:spLocks/>
          </p:cNvSpPr>
          <p:nvPr/>
        </p:nvSpPr>
        <p:spPr bwMode="auto">
          <a:xfrm>
            <a:off x="8324082" y="4531069"/>
            <a:ext cx="619711" cy="47387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110" tIns="45555" rIns="91110" bIns="45555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eaLnBrk="1" fontAlgn="base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128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/>
              <a:t>ПРАВИЛА ПРИВЛЕЧЕНИЯ ТРАНСПОРТНЫХ УСЛУГ </a:t>
            </a:r>
            <a:r>
              <a:rPr lang="ru-RU" sz="2000" b="1" dirty="0">
                <a:solidFill>
                  <a:srgbClr val="C00000"/>
                </a:solidFill>
              </a:rPr>
              <a:t>с 01.07.2019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815578" y="1390650"/>
            <a:ext cx="7586724" cy="3448050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1600" b="1" dirty="0">
                <a:solidFill>
                  <a:srgbClr val="002060"/>
                </a:solidFill>
              </a:rPr>
              <a:t>ПРАВИЛО «ОДНОГО ЗВЕНА» </a:t>
            </a:r>
            <a:r>
              <a:rPr lang="ru-RU" sz="1400" b="1" dirty="0"/>
              <a:t>= между Заказчиком и фактическим Перевозчиком </a:t>
            </a:r>
            <a:r>
              <a:rPr lang="ru-RU" sz="1400" b="1" dirty="0">
                <a:solidFill>
                  <a:srgbClr val="C00000"/>
                </a:solidFill>
              </a:rPr>
              <a:t>не более одного </a:t>
            </a:r>
            <a:r>
              <a:rPr lang="ru-RU" sz="1400" b="1" dirty="0"/>
              <a:t>посредника (Диспетчер (Агент) или Экспедитор);</a:t>
            </a:r>
          </a:p>
          <a:p>
            <a:pPr marL="342900" indent="-342900">
              <a:buAutoNum type="arabicPeriod"/>
            </a:pPr>
            <a:endParaRPr lang="ru-RU" sz="1400" b="1" dirty="0"/>
          </a:p>
          <a:p>
            <a:pPr marL="342900" indent="-342900">
              <a:buAutoNum type="arabicPeriod"/>
            </a:pPr>
            <a:endParaRPr lang="ru-RU" sz="1400" b="1" dirty="0"/>
          </a:p>
          <a:p>
            <a:pPr marL="342900" indent="-342900">
              <a:buAutoNum type="arabicPeriod"/>
            </a:pPr>
            <a:endParaRPr lang="ru-RU" sz="1400" b="1" dirty="0"/>
          </a:p>
          <a:p>
            <a:pPr marL="342900" indent="-342900">
              <a:buAutoNum type="arabicPeriod"/>
            </a:pPr>
            <a:endParaRPr lang="ru-RU" sz="1400" b="1" dirty="0"/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</a:rPr>
              <a:t>Агент/Экспедитор </a:t>
            </a:r>
            <a:r>
              <a:rPr lang="ru-RU" sz="1600" b="1" dirty="0">
                <a:solidFill>
                  <a:srgbClr val="002060"/>
                </a:solidFill>
              </a:rPr>
              <a:t>(привлекающий фактических перевозчиков) = ЮРИДИЧЕСКОЕ ЛИЦО </a:t>
            </a:r>
            <a:r>
              <a:rPr lang="ru-RU" sz="1400" b="1" i="1" dirty="0">
                <a:solidFill>
                  <a:srgbClr val="002060"/>
                </a:solidFill>
              </a:rPr>
              <a:t>(Исключить ИП с 01.08.2019 г.)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40153" y="2188132"/>
            <a:ext cx="2462149" cy="7104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ПЕРЕВОЗЧИК </a:t>
            </a:r>
            <a:r>
              <a:rPr lang="ru-RU" sz="1200" b="1" i="1" dirty="0">
                <a:solidFill>
                  <a:prstClr val="black"/>
                </a:solidFill>
              </a:rPr>
              <a:t>=</a:t>
            </a:r>
          </a:p>
          <a:p>
            <a:pPr algn="ctr"/>
            <a:r>
              <a:rPr lang="ru-RU" sz="1200" b="1" i="1" dirty="0">
                <a:solidFill>
                  <a:prstClr val="black"/>
                </a:solidFill>
              </a:rPr>
              <a:t>= собственные ресурсы:</a:t>
            </a: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1245755" y="2206563"/>
            <a:ext cx="1872208" cy="691985"/>
          </a:xfrm>
          <a:prstGeom prst="wedgeRectCallout">
            <a:avLst>
              <a:gd name="adj1" fmla="val -32671"/>
              <a:gd name="adj2" fmla="val 47319"/>
            </a:avLst>
          </a:prstGeom>
          <a:solidFill>
            <a:schemeClr val="accent1">
              <a:alpha val="12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ЗАКАЗЧИК</a:t>
            </a:r>
          </a:p>
        </p:txBody>
      </p:sp>
      <p:sp>
        <p:nvSpPr>
          <p:cNvPr id="7" name="Овал 6"/>
          <p:cNvSpPr/>
          <p:nvPr/>
        </p:nvSpPr>
        <p:spPr>
          <a:xfrm>
            <a:off x="3565652" y="2237652"/>
            <a:ext cx="1944216" cy="685800"/>
          </a:xfrm>
          <a:prstGeom prst="ellipse">
            <a:avLst/>
          </a:prstGeom>
          <a:solidFill>
            <a:srgbClr val="336600">
              <a:alpha val="20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336600"/>
                </a:solidFill>
              </a:rPr>
              <a:t>АГЕНТ/</a:t>
            </a:r>
          </a:p>
          <a:p>
            <a:pPr algn="ctr"/>
            <a:r>
              <a:rPr lang="ru-RU" sz="1400" b="1" dirty="0">
                <a:solidFill>
                  <a:srgbClr val="336600"/>
                </a:solidFill>
              </a:rPr>
              <a:t>ЭКСПЕДИТОР</a:t>
            </a:r>
          </a:p>
        </p:txBody>
      </p:sp>
      <p:cxnSp>
        <p:nvCxnSpPr>
          <p:cNvPr id="9" name="Прямая соединительная линия 8"/>
          <p:cNvCxnSpPr>
            <a:stCxn id="6" idx="3"/>
            <a:endCxn id="6" idx="3"/>
          </p:cNvCxnSpPr>
          <p:nvPr/>
        </p:nvCxnSpPr>
        <p:spPr>
          <a:xfrm>
            <a:off x="3117963" y="255255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091335" y="2409732"/>
            <a:ext cx="618339" cy="0"/>
          </a:xfrm>
          <a:prstGeom prst="straightConnector1">
            <a:avLst/>
          </a:prstGeom>
          <a:ln w="19050">
            <a:solidFill>
              <a:schemeClr val="accent2">
                <a:lumMod val="75000"/>
                <a:alpha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364088" y="2409732"/>
            <a:ext cx="576064" cy="0"/>
          </a:xfrm>
          <a:prstGeom prst="straightConnector1">
            <a:avLst/>
          </a:prstGeom>
          <a:ln w="19050">
            <a:solidFill>
              <a:schemeClr val="accent2">
                <a:lumMod val="75000"/>
                <a:alpha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709668" y="2409732"/>
            <a:ext cx="1656184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4"/>
          <p:cNvSpPr txBox="1">
            <a:spLocks/>
          </p:cNvSpPr>
          <p:nvPr/>
        </p:nvSpPr>
        <p:spPr bwMode="auto">
          <a:xfrm>
            <a:off x="8324082" y="4531069"/>
            <a:ext cx="619711" cy="47387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110" tIns="45555" rIns="91110" bIns="45555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eaLnBrk="1" fontAlgn="base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722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8A3D81-DA76-4A31-BF3E-BE413A9FA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589907"/>
          </a:xfrm>
        </p:spPr>
        <p:txBody>
          <a:bodyPr/>
          <a:lstStyle/>
          <a:p>
            <a:pPr algn="ctr"/>
            <a:r>
              <a:rPr lang="ru-RU" b="1" dirty="0"/>
              <a:t/>
            </a:r>
            <a:br>
              <a:rPr lang="ru-RU" b="1" dirty="0"/>
            </a:br>
            <a:r>
              <a:rPr lang="ru-RU" sz="2400" b="1" dirty="0" smtClean="0"/>
              <a:t>МЕМОРАНДУМ </a:t>
            </a:r>
            <a:r>
              <a:rPr lang="ru-RU" sz="2400" b="1" dirty="0"/>
              <a:t>участников рынка сельскохозяйственной продукции о противодействии нарушению весогабаритных норм при грузовых автомобильных перевозках </a:t>
            </a:r>
            <a:r>
              <a:rPr lang="ru-RU" sz="1100" dirty="0"/>
              <a:t> 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2000" dirty="0"/>
              <a:t>вступит в силу 15 сентября 2020 года. 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Предусматривает, что зерновые терминалы (порты, элеваторы) будут включать в соответствующие договоры положения об отказе в приемке к разгрузке автотранспорта, если его масса более чем на 2% превышает допустимую. 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CFC427B-FC07-4A7E-A183-F236B6B89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174900"/>
            <a:ext cx="3602472" cy="594066"/>
          </a:xfrm>
          <a:prstGeom prst="rect">
            <a:avLst/>
          </a:prstGeom>
        </p:spPr>
      </p:pic>
      <p:pic>
        <p:nvPicPr>
          <p:cNvPr id="5" name="Рисунок 4" descr="Изображение выглядит как внешний, грузовик, дорога, транспортное средст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106E734D-7A27-4C5D-8CD0-F9BDED0A10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b="9127"/>
          <a:stretch/>
        </p:blipFill>
        <p:spPr>
          <a:xfrm>
            <a:off x="6301361" y="3991099"/>
            <a:ext cx="1728192" cy="752507"/>
          </a:xfrm>
          <a:prstGeom prst="rect">
            <a:avLst/>
          </a:prstGeom>
        </p:spPr>
      </p:pic>
      <p:sp>
        <p:nvSpPr>
          <p:cNvPr id="6" name="Номер слайда 4"/>
          <p:cNvSpPr txBox="1">
            <a:spLocks/>
          </p:cNvSpPr>
          <p:nvPr/>
        </p:nvSpPr>
        <p:spPr bwMode="auto">
          <a:xfrm>
            <a:off x="8324082" y="4531069"/>
            <a:ext cx="619711" cy="47387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110" tIns="45555" rIns="91110" bIns="45555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eaLnBrk="1" fontAlgn="base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36503"/>
      </p:ext>
    </p:extLst>
  </p:cSld>
  <p:clrMapOvr>
    <a:masterClrMapping/>
  </p:clrMapOvr>
</p:sld>
</file>

<file path=ppt/theme/theme1.xml><?xml version="1.0" encoding="utf-8"?>
<a:theme xmlns:a="http://schemas.openxmlformats.org/drawingml/2006/main" name="7_ME-RU">
  <a:themeElements>
    <a:clrScheme name="Moscow Exchange">
      <a:dk1>
        <a:srgbClr val="000000"/>
      </a:dk1>
      <a:lt1>
        <a:sysClr val="window" lastClr="FFFFFF"/>
      </a:lt1>
      <a:dk2>
        <a:srgbClr val="CCCCCC"/>
      </a:dk2>
      <a:lt2>
        <a:srgbClr val="E6E6E6"/>
      </a:lt2>
      <a:accent1>
        <a:srgbClr val="63B1E5"/>
      </a:accent1>
      <a:accent2>
        <a:srgbClr val="A2AD00"/>
      </a:accent2>
      <a:accent3>
        <a:srgbClr val="E26EB2"/>
      </a:accent3>
      <a:accent4>
        <a:srgbClr val="FFA100"/>
      </a:accent4>
      <a:accent5>
        <a:srgbClr val="002F5F"/>
      </a:accent5>
      <a:accent6>
        <a:srgbClr val="53682B"/>
      </a:accent6>
      <a:hlink>
        <a:srgbClr val="593160"/>
      </a:hlink>
      <a:folHlink>
        <a:srgbClr val="8D3C1E"/>
      </a:folHlink>
    </a:clrScheme>
    <a:fontScheme name="Moscow Exchan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247615</TotalTime>
  <Words>414</Words>
  <Application>Microsoft Office PowerPoint</Application>
  <PresentationFormat>Экран (16:9)</PresentationFormat>
  <Paragraphs>97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7_ME-RU</vt:lpstr>
      <vt:lpstr>1_Тема Office</vt:lpstr>
      <vt:lpstr>     </vt:lpstr>
      <vt:lpstr>Презентация PowerPoint</vt:lpstr>
      <vt:lpstr>Презентация PowerPoint</vt:lpstr>
      <vt:lpstr>Информационный ресурс</vt:lpstr>
      <vt:lpstr>Принципы формирования информационного ресурса</vt:lpstr>
      <vt:lpstr>Презентация PowerPoint</vt:lpstr>
      <vt:lpstr>ПРИНЦИП ХАРТИИ АПК: должная осмотрительность при выборе грузоперевозчика, в том числе:  ► заключение договоров непосредственно с компаниями перевозчиками        Или  ► фирмами-посредниками, которые действуют по договору комиссии/агентирования непосредственно по поручению или от лица Заказчика.   </vt:lpstr>
      <vt:lpstr>ПРАВИЛА ПРИВЛЕЧЕНИЯ ТРАНСПОРТНЫХ УСЛУГ с 01.07.2019 </vt:lpstr>
      <vt:lpstr> МЕМОРАНДУМ участников рынка сельскохозяйственной продукции о противодействии нарушению весогабаритных норм при грузовых автомобильных перевозках   вступит в силу 15 сентября 2020 года.   Предусматривает, что зерновые терминалы (порты, элеваторы) будут включать в соответствующие договоры положения об отказе в приемке к разгрузке автотранспорта, если его масса более чем на 2% превышает допустимую.  </vt:lpstr>
      <vt:lpstr>Презентация PowerPoint</vt:lpstr>
      <vt:lpstr> МИССИЯ МЕМОРАНДУМА: </vt:lpstr>
      <vt:lpstr>Основные цели Меморандума:   •  недопущение вовлечения добросовестных участников рынка в преднамеренные нарушения весогабаритных норм при перевозке зерновых и масличных культур грузовым автомобильным транспортом, противодействие таким нарушениям;  •  оперативное взаимодействие с органами государственного контроля в целях выявления и пресечения таких нарушений. </vt:lpstr>
      <vt:lpstr>БЕЛЫЙФМ.РФ -</vt:lpstr>
      <vt:lpstr>Презентация PowerPoint</vt:lpstr>
      <vt:lpstr>Цели Информационного ресурса:</vt:lpstr>
      <vt:lpstr>Благодарю за внимание 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Щавелёв Сергей Дмитриевич</dc:creator>
  <cp:lastModifiedBy>Сметанников Сергей Станиславович</cp:lastModifiedBy>
  <cp:revision>1674</cp:revision>
  <cp:lastPrinted>2018-05-18T13:33:01Z</cp:lastPrinted>
  <dcterms:created xsi:type="dcterms:W3CDTF">2013-03-06T05:45:56Z</dcterms:created>
  <dcterms:modified xsi:type="dcterms:W3CDTF">2020-09-07T07:06:53Z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0x010100146AE59D714A33448C879F6EED7C13EF</vt:lpwstr>
  </property>
</Properties>
</file>